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67" r:id="rId5"/>
    <p:sldId id="259" r:id="rId6"/>
    <p:sldId id="262" r:id="rId7"/>
    <p:sldId id="263" r:id="rId8"/>
    <p:sldId id="266" r:id="rId9"/>
    <p:sldId id="258" r:id="rId10"/>
    <p:sldId id="265" r:id="rId11"/>
    <p:sldId id="260" r:id="rId12"/>
    <p:sldId id="264" r:id="rId13"/>
    <p:sldId id="261" r:id="rId14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4674"/>
  </p:normalViewPr>
  <p:slideViewPr>
    <p:cSldViewPr snapToGrid="0">
      <p:cViewPr varScale="1">
        <p:scale>
          <a:sx n="120" d="100"/>
          <a:sy n="120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67B0B5A-EDED-024A-AA01-843DA1E19C06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FE8FAFE-4927-3845-AF4A-03B9143F3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4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08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61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84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3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originally came from bats – most of the initial cases in Wuhan centered around a live animal market – also similar corona virus found in an animal called a pangolin for which there is a robust illegal trade in china and around the Asian world.  Recently a less virulent mutation has been isolated from patients in Singapore –  one of the things that happens to epidemic viruses is that they mutate to less virulent forms – so far this mutation has not been found widely.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1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London’s statistics -  Death’s per million  - a way of adjusting statistics to show what is happening for population sizes – US -12.32  Spain -175.15 Italy 205.58 Germany 8.78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9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74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13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51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0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 W – running a clinical trial on  antiviral </a:t>
            </a:r>
            <a:r>
              <a:rPr lang="en-US" dirty="0" err="1"/>
              <a:t>Remdesivir</a:t>
            </a:r>
            <a:r>
              <a:rPr lang="en-US" dirty="0"/>
              <a:t>.  They treated inpatients requiring O2 with hydroxychloroquine or those needing ventilations.  If they had risk factors but no lower respiratory tract involvement they could consider </a:t>
            </a:r>
            <a:r>
              <a:rPr lang="en-US" dirty="0" err="1"/>
              <a:t>hydroxycholorquine</a:t>
            </a:r>
            <a:r>
              <a:rPr lang="en-US" dirty="0"/>
              <a:t>.  Acknowledged this is an off </a:t>
            </a:r>
            <a:r>
              <a:rPr lang="en-US" dirty="0" err="1"/>
              <a:t>lable</a:t>
            </a:r>
            <a:r>
              <a:rPr lang="en-US" dirty="0"/>
              <a:t> use – published study – small number – non random – patients treated with </a:t>
            </a:r>
            <a:r>
              <a:rPr lang="en-US" dirty="0" err="1"/>
              <a:t>hydroxycholoroquine</a:t>
            </a:r>
            <a:r>
              <a:rPr lang="en-US" dirty="0"/>
              <a:t> – 70% had cleared virus for </a:t>
            </a:r>
            <a:r>
              <a:rPr lang="en-US" dirty="0" err="1"/>
              <a:t>nasalpharynx</a:t>
            </a:r>
            <a:r>
              <a:rPr lang="en-US" dirty="0"/>
              <a:t> by day 6 vs 12.5 % of untreated group – study from China.  Risk mainly relates to prolonging QTC interval and thus requires EKG monitoring.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8FAFE-4927-3845-AF4A-03B9143F3A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sections/health-shots/2020/03/18/818026613/advice-from-france-to-avoid-ibuprofen-for-covid-19-leaves-experts-baffle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c.gov/coronavirus/2019-ncov/hcp/long-term-care.html" TargetMode="External"/><Relationship Id="rId4" Type="http://schemas.openxmlformats.org/officeDocument/2006/relationships/hyperlink" Target="https://www.cdc.gov/coronavirus/2019-ncov/hcp/guidance-home-car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Clinical Care of the COVID+ Patient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Ronald S. </a:t>
            </a:r>
            <a:r>
              <a:rPr lang="en-US" dirty="0" err="1"/>
              <a:t>Duemler</a:t>
            </a:r>
            <a:r>
              <a:rPr lang="en-US" dirty="0"/>
              <a:t>, </a:t>
            </a:r>
            <a:r>
              <a:rPr lang="en-US" dirty="0" smtClean="0"/>
              <a:t>MD MS CMD</a:t>
            </a:r>
          </a:p>
          <a:p>
            <a:r>
              <a:rPr lang="en-US" sz="1600" dirty="0" smtClean="0"/>
              <a:t>Medical Director Holland Home, Atrio Home Care, MHSM Geriatrics Practice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066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Warning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Seek Medical Attention:</a:t>
            </a:r>
          </a:p>
          <a:p>
            <a:pPr lvl="1"/>
            <a:r>
              <a:rPr lang="en-US" dirty="0"/>
              <a:t>Difficulty breathing</a:t>
            </a:r>
          </a:p>
          <a:p>
            <a:pPr lvl="1"/>
            <a:r>
              <a:rPr lang="en-US" dirty="0"/>
              <a:t>Persistent pain or pressure in chest</a:t>
            </a:r>
          </a:p>
          <a:p>
            <a:pPr lvl="1"/>
            <a:r>
              <a:rPr lang="en-US" dirty="0"/>
              <a:t>New confusion or inability to arouse</a:t>
            </a:r>
          </a:p>
          <a:p>
            <a:pPr lvl="1"/>
            <a:r>
              <a:rPr lang="en-US" dirty="0"/>
              <a:t>Hypoxia- pulse ox 88% or less, or cyanosis of lips or face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Advance Directives ahead of time</a:t>
            </a:r>
            <a:endParaRPr lang="en-US" dirty="0"/>
          </a:p>
          <a:p>
            <a:pPr lvl="1"/>
            <a:r>
              <a:rPr lang="en-US" dirty="0" smtClean="0"/>
              <a:t>Hospitalization wishes?</a:t>
            </a:r>
            <a:endParaRPr lang="en-US" dirty="0"/>
          </a:p>
          <a:p>
            <a:pPr lvl="1"/>
            <a:r>
              <a:rPr lang="en-US" dirty="0"/>
              <a:t>Code status?</a:t>
            </a:r>
          </a:p>
        </p:txBody>
      </p:sp>
    </p:spTree>
    <p:extLst>
      <p:ext uri="{BB962C8B-B14F-4D97-AF65-F5344CB8AC3E}">
        <p14:creationId xmlns:p14="http://schemas.microsoft.com/office/powerpoint/2010/main" val="3821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End 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COVID+ patients in healthcare facilities or at home</a:t>
            </a:r>
          </a:p>
          <a:p>
            <a:pPr lvl="1"/>
            <a:r>
              <a:rPr lang="en-US" dirty="0"/>
              <a:t>Test based strategy</a:t>
            </a:r>
          </a:p>
          <a:p>
            <a:pPr lvl="2"/>
            <a:r>
              <a:rPr lang="en-US" dirty="0"/>
              <a:t>Afebrile for at least 72 hours, without the use of antipyretic</a:t>
            </a:r>
          </a:p>
          <a:p>
            <a:pPr lvl="2"/>
            <a:r>
              <a:rPr lang="en-US" dirty="0"/>
              <a:t>And improvement in respiratory symptoms (cough, shortness of breath)</a:t>
            </a:r>
          </a:p>
          <a:p>
            <a:pPr lvl="2"/>
            <a:r>
              <a:rPr lang="en-US" b="1" dirty="0"/>
              <a:t>AND </a:t>
            </a:r>
            <a:r>
              <a:rPr lang="en-US" dirty="0"/>
              <a:t>2 consecutive negative tests 24 hours apart.</a:t>
            </a:r>
          </a:p>
          <a:p>
            <a:pPr lvl="1"/>
            <a:r>
              <a:rPr lang="en-US" dirty="0"/>
              <a:t>Non-test based strategy</a:t>
            </a:r>
          </a:p>
          <a:p>
            <a:pPr lvl="2"/>
            <a:r>
              <a:rPr lang="en-US" dirty="0"/>
              <a:t>Afebrile for at least 72 hours, without the use of antipyretic</a:t>
            </a:r>
          </a:p>
          <a:p>
            <a:pPr lvl="2"/>
            <a:r>
              <a:rPr lang="en-US" dirty="0"/>
              <a:t>And improvement in respiratory symptoms (cough, shortness of breath)</a:t>
            </a:r>
          </a:p>
          <a:p>
            <a:pPr lvl="2"/>
            <a:r>
              <a:rPr lang="en-US" dirty="0"/>
              <a:t>And at least 7 days have passed since symptoms first appeared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McMichael T, Currie D, Clark S, et al. Epidemiology of COVID-19 in a LTC Facility in King County, WA.  New England Journal of Medicine, April 1, 2020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Advice from to avoid Ibuprofen for COVID-19 Leaves Experts Baffled.  3/18/2020.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www.npr.org/sections/health-shots/2020/03/18/818026613/advice-from-france-to-avoid-ibuprofen-for-covid-19-leaves-experts-baffled</a:t>
            </a:r>
            <a:endParaRPr lang="en-US" dirty="0"/>
          </a:p>
          <a:p>
            <a:endParaRPr lang="en-US" dirty="0"/>
          </a:p>
          <a:p>
            <a:r>
              <a:rPr lang="en-US" dirty="0"/>
              <a:t>Centers for Disease Control and Prevention.  Interim Guidance for Implementing Home Care of People Not Requiring Hospitalization for Coronavirus Disease 2019 (COVID-19). 2020. </a:t>
            </a:r>
            <a:r>
              <a:rPr lang="en-US" dirty="0">
                <a:hlinkClick r:id="rId4"/>
              </a:rPr>
              <a:t>https://www.cdc.gov/coronavirus/2019-ncov/hcp/guidance-home-care.html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Centers for Disease Control and Prevention.  Preparing for COVID-19: Long Term Care Facilities, Nursing Homes.  2020.  </a:t>
            </a:r>
            <a:r>
              <a:rPr lang="en-US" dirty="0">
                <a:hlinkClick r:id="rId5"/>
              </a:rPr>
              <a:t>https://www.cdc.gov/coronavirus/2019-ncov/hcp/long-term-care.html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2019 Novel Coronavirus (2019-nCoVd)</a:t>
            </a:r>
          </a:p>
          <a:p>
            <a:r>
              <a:rPr lang="en-US" dirty="0"/>
              <a:t>Family of coronaviruses</a:t>
            </a:r>
          </a:p>
          <a:p>
            <a:pPr lvl="1"/>
            <a:r>
              <a:rPr lang="en-US" dirty="0"/>
              <a:t>Around forever, cause colds</a:t>
            </a:r>
          </a:p>
          <a:p>
            <a:pPr lvl="1"/>
            <a:r>
              <a:rPr lang="en-US" dirty="0"/>
              <a:t>This one is novel, not seen before in humans</a:t>
            </a:r>
          </a:p>
          <a:p>
            <a:pPr lvl="1"/>
            <a:r>
              <a:rPr lang="en-US" dirty="0"/>
              <a:t>Affected </a:t>
            </a:r>
            <a:r>
              <a:rPr lang="en-US" dirty="0" smtClean="0"/>
              <a:t>animals</a:t>
            </a:r>
            <a:r>
              <a:rPr lang="en-US" dirty="0" smtClean="0"/>
              <a:t>- tigers at Bronx Zoo</a:t>
            </a:r>
            <a:endParaRPr lang="en-US" dirty="0"/>
          </a:p>
          <a:p>
            <a:r>
              <a:rPr lang="en-US" dirty="0"/>
              <a:t>Reportable to the local Public Health Department</a:t>
            </a:r>
          </a:p>
          <a:p>
            <a:pPr lvl="1"/>
            <a:r>
              <a:rPr lang="en-US" dirty="0"/>
              <a:t>Tracking transmission</a:t>
            </a:r>
          </a:p>
          <a:p>
            <a:pPr lvl="1"/>
            <a:r>
              <a:rPr lang="en-US" dirty="0"/>
              <a:t>Recommend PPE and quarantine</a:t>
            </a:r>
          </a:p>
          <a:p>
            <a:r>
              <a:rPr lang="en-US" dirty="0" smtClean="0"/>
              <a:t>Why soap is more effective than </a:t>
            </a:r>
            <a:r>
              <a:rPr lang="en-US" smtClean="0"/>
              <a:t>hand sanitizer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91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Mortality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Severe Influenza Mortality Rate</a:t>
            </a:r>
          </a:p>
          <a:p>
            <a:pPr lvl="1"/>
            <a:r>
              <a:rPr lang="en-US" dirty="0"/>
              <a:t>10%</a:t>
            </a:r>
          </a:p>
          <a:p>
            <a:pPr lvl="1"/>
            <a:r>
              <a:rPr lang="en-US" dirty="0"/>
              <a:t>500,000 cases with 50,000 deaths</a:t>
            </a:r>
          </a:p>
          <a:p>
            <a:r>
              <a:rPr lang="en-US" dirty="0"/>
              <a:t>Severe COVID-19 Mortality Rate</a:t>
            </a:r>
          </a:p>
          <a:p>
            <a:pPr lvl="1"/>
            <a:r>
              <a:rPr lang="en-US" dirty="0"/>
              <a:t>China 4%</a:t>
            </a:r>
          </a:p>
          <a:p>
            <a:pPr lvl="1"/>
            <a:r>
              <a:rPr lang="en-US" dirty="0"/>
              <a:t>Italy 12.5%</a:t>
            </a:r>
          </a:p>
          <a:p>
            <a:pPr lvl="1"/>
            <a:r>
              <a:rPr lang="en-US" dirty="0"/>
              <a:t>Spain 9.8% </a:t>
            </a:r>
          </a:p>
          <a:p>
            <a:pPr lvl="1"/>
            <a:r>
              <a:rPr lang="en-US" dirty="0"/>
              <a:t>Germany1.7% - why?</a:t>
            </a:r>
          </a:p>
          <a:p>
            <a:pPr lvl="1"/>
            <a:r>
              <a:rPr lang="en-US" dirty="0"/>
              <a:t>Other countries</a:t>
            </a:r>
          </a:p>
          <a:p>
            <a:pPr lvl="1"/>
            <a:r>
              <a:rPr lang="en-US" dirty="0"/>
              <a:t>Current US Mortality 2.95%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of Illness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Incubation Period </a:t>
            </a:r>
          </a:p>
          <a:p>
            <a:pPr lvl="1"/>
            <a:r>
              <a:rPr lang="en-US" dirty="0"/>
              <a:t>Range is 3-14 days </a:t>
            </a:r>
          </a:p>
          <a:p>
            <a:pPr lvl="1"/>
            <a:r>
              <a:rPr lang="en-US" dirty="0"/>
              <a:t>Median – 5 days</a:t>
            </a:r>
          </a:p>
          <a:p>
            <a:r>
              <a:rPr lang="en-US" dirty="0"/>
              <a:t>Course of Illness</a:t>
            </a:r>
          </a:p>
          <a:p>
            <a:pPr lvl="1"/>
            <a:r>
              <a:rPr lang="en-US" dirty="0"/>
              <a:t>Usual symptoms- cough, fever, difficulty breathing, extreme fatigue</a:t>
            </a:r>
          </a:p>
          <a:p>
            <a:pPr lvl="1"/>
            <a:r>
              <a:rPr lang="en-US" dirty="0"/>
              <a:t>Variable length- 7-14 days</a:t>
            </a:r>
          </a:p>
          <a:p>
            <a:pPr lvl="1"/>
            <a:r>
              <a:rPr lang="en-US" dirty="0"/>
              <a:t>If hospitalization is required, it is often in the second week</a:t>
            </a:r>
          </a:p>
          <a:p>
            <a:r>
              <a:rPr lang="en-US" dirty="0"/>
              <a:t>High Risk for Complications</a:t>
            </a:r>
          </a:p>
          <a:p>
            <a:pPr lvl="1"/>
            <a:r>
              <a:rPr lang="en-US" dirty="0"/>
              <a:t>Age &gt;65</a:t>
            </a:r>
          </a:p>
          <a:p>
            <a:pPr lvl="1"/>
            <a:r>
              <a:rPr lang="en-US" dirty="0"/>
              <a:t>Chronic disease- pulmonary, cardiac, renal, hepatic, diabetes</a:t>
            </a:r>
          </a:p>
          <a:p>
            <a:pPr lvl="1"/>
            <a:r>
              <a:rPr lang="en-US" dirty="0"/>
              <a:t>Compromised immune system (chemo, organ transplant,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BMI &gt;40</a:t>
            </a:r>
          </a:p>
          <a:p>
            <a:r>
              <a:rPr lang="en-US" dirty="0"/>
              <a:t>Co-infection rate with influenza may be up to 10%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care in SNF, ALF, hospice units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Isolation</a:t>
            </a:r>
          </a:p>
          <a:p>
            <a:pPr lvl="1"/>
            <a:r>
              <a:rPr lang="en-US" dirty="0"/>
              <a:t>Isolate symptomatic patients as soon as possible</a:t>
            </a:r>
          </a:p>
          <a:p>
            <a:pPr lvl="1"/>
            <a:r>
              <a:rPr lang="en-US" dirty="0"/>
              <a:t>Droplet precautions (why not airborne)</a:t>
            </a:r>
          </a:p>
          <a:p>
            <a:pPr lvl="2"/>
            <a:r>
              <a:rPr lang="en-US" dirty="0"/>
              <a:t>Transmission by person-to-person contact and via respiratory droplets</a:t>
            </a:r>
          </a:p>
          <a:p>
            <a:pPr lvl="2"/>
            <a:r>
              <a:rPr lang="en-US" dirty="0"/>
              <a:t>Reproduction number for COVID-19 (R</a:t>
            </a:r>
            <a:r>
              <a:rPr lang="en-US" baseline="-25000" dirty="0"/>
              <a:t>0 </a:t>
            </a:r>
            <a:r>
              <a:rPr lang="en-US" dirty="0"/>
              <a:t>2-4) vs Measles (R</a:t>
            </a:r>
            <a:r>
              <a:rPr lang="en-US" baseline="-25000" dirty="0"/>
              <a:t>0</a:t>
            </a:r>
            <a:r>
              <a:rPr lang="en-US" dirty="0"/>
              <a:t>12-18)</a:t>
            </a:r>
          </a:p>
          <a:p>
            <a:pPr lvl="1"/>
            <a:r>
              <a:rPr lang="en-US" dirty="0"/>
              <a:t>Private bedroom and bathroom </a:t>
            </a:r>
          </a:p>
          <a:p>
            <a:pPr lvl="1"/>
            <a:r>
              <a:rPr lang="en-US" dirty="0"/>
              <a:t>Clinical staff wear facemask, gown, gloves, eye protection (goggles or face shield)</a:t>
            </a:r>
          </a:p>
          <a:p>
            <a:pPr lvl="1"/>
            <a:r>
              <a:rPr lang="en-US" dirty="0"/>
              <a:t>Add N95 if present for aerosolizing procedure (nebulizer, intubation or </a:t>
            </a:r>
            <a:r>
              <a:rPr lang="en-US" dirty="0" err="1"/>
              <a:t>extubation</a:t>
            </a:r>
            <a:r>
              <a:rPr lang="en-US" dirty="0"/>
              <a:t>, CPAP, </a:t>
            </a:r>
            <a:r>
              <a:rPr lang="en-US" dirty="0" err="1"/>
              <a:t>BiPAP</a:t>
            </a:r>
            <a:r>
              <a:rPr lang="en-US" dirty="0"/>
              <a:t>, collection of COVID-19 nasopharyngeal swab sample)</a:t>
            </a:r>
          </a:p>
          <a:p>
            <a:pPr lvl="1"/>
            <a:r>
              <a:rPr lang="en-US" dirty="0"/>
              <a:t>Patient wears facemask whenever outside his/her room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care in SNF, ALF, hospice units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24" y="1930400"/>
            <a:ext cx="8596668" cy="388077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Other</a:t>
            </a:r>
          </a:p>
          <a:p>
            <a:pPr lvl="1"/>
            <a:r>
              <a:rPr lang="en-US" dirty="0"/>
              <a:t>Turn off fans circulating air</a:t>
            </a:r>
          </a:p>
          <a:p>
            <a:pPr lvl="1"/>
            <a:r>
              <a:rPr lang="en-US" dirty="0"/>
              <a:t>Avoid nebulizers </a:t>
            </a:r>
          </a:p>
          <a:p>
            <a:pPr lvl="1"/>
            <a:r>
              <a:rPr lang="en-US" dirty="0"/>
              <a:t>Avoid moving residents, to avoid moving asymptomatic COVID + resident to area without COVID</a:t>
            </a:r>
          </a:p>
          <a:p>
            <a:pPr lvl="1"/>
            <a:r>
              <a:rPr lang="en-US" dirty="0"/>
              <a:t>Avoid shared staff between facilities if possible</a:t>
            </a:r>
          </a:p>
          <a:p>
            <a:pPr lvl="1"/>
            <a:r>
              <a:rPr lang="en-US" dirty="0"/>
              <a:t>Restrict all visitation except certain compassionate care situations and essential healthcare personnel</a:t>
            </a:r>
          </a:p>
          <a:p>
            <a:pPr lvl="1"/>
            <a:r>
              <a:rPr lang="en-US" dirty="0"/>
              <a:t>Cancellation of all group activities and communal dining</a:t>
            </a:r>
          </a:p>
          <a:p>
            <a:pPr lvl="1"/>
            <a:r>
              <a:rPr lang="en-US" dirty="0"/>
              <a:t>Active screening of all residents and health care staff for fever and respiratory symptoms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Home Care of COVID+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2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Assess suitability of residential setting </a:t>
            </a:r>
          </a:p>
          <a:p>
            <a:pPr lvl="1"/>
            <a:r>
              <a:rPr lang="en-US" dirty="0"/>
              <a:t>Is the patient stable enough to recover at home?</a:t>
            </a:r>
          </a:p>
          <a:p>
            <a:pPr lvl="1"/>
            <a:r>
              <a:rPr lang="en-US" dirty="0"/>
              <a:t>Appropriate caregivers available at home?</a:t>
            </a:r>
          </a:p>
          <a:p>
            <a:pPr lvl="1"/>
            <a:r>
              <a:rPr lang="en-US" dirty="0"/>
              <a:t>Separate bedroom where patient can recover without sharing immediate space with others?</a:t>
            </a:r>
          </a:p>
          <a:p>
            <a:pPr lvl="1"/>
            <a:r>
              <a:rPr lang="en-US" dirty="0"/>
              <a:t>Food and other necessities available?</a:t>
            </a:r>
          </a:p>
          <a:p>
            <a:pPr lvl="1"/>
            <a:r>
              <a:rPr lang="en-US" dirty="0"/>
              <a:t>Patient and other household members have access to appropriate PPE? (facemask &amp; gloves, minimally)</a:t>
            </a:r>
          </a:p>
          <a:p>
            <a:pPr lvl="1"/>
            <a:r>
              <a:rPr lang="en-US" dirty="0"/>
              <a:t>Patient and other household members capable of adhering to recommended precautions (respiratory hygiene, cough etiquette, hand hygiene)</a:t>
            </a:r>
          </a:p>
          <a:p>
            <a:pPr lvl="1"/>
            <a:r>
              <a:rPr lang="en-US" dirty="0"/>
              <a:t>No other household members at high risk of complications from COVID-19- &gt;65, young children, pregnant, immunocompromised, chronic heart, lung or kidney disease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1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Home Care of COVID+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24" y="1930400"/>
            <a:ext cx="8596668" cy="388077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Isolation Precautions </a:t>
            </a:r>
          </a:p>
          <a:p>
            <a:pPr lvl="1"/>
            <a:r>
              <a:rPr lang="en-US" dirty="0"/>
              <a:t>Droplet precautions (why not airborne)</a:t>
            </a:r>
          </a:p>
          <a:p>
            <a:pPr lvl="1"/>
            <a:r>
              <a:rPr lang="en-US" dirty="0"/>
              <a:t>Private bedroom and bathroom in the home</a:t>
            </a:r>
          </a:p>
          <a:p>
            <a:pPr lvl="1"/>
            <a:r>
              <a:rPr lang="en-US" dirty="0"/>
              <a:t>Clinical staff wear facemask, gown, gloves, eye protection (goggles or face shield)</a:t>
            </a:r>
          </a:p>
          <a:p>
            <a:pPr lvl="1"/>
            <a:r>
              <a:rPr lang="en-US" dirty="0"/>
              <a:t>Add N95 if present for aerosolizing procedure </a:t>
            </a:r>
          </a:p>
          <a:p>
            <a:pPr lvl="1"/>
            <a:r>
              <a:rPr lang="en-US" dirty="0"/>
              <a:t>Patient wears facemask or cotton face cover whenever outside his/her room, family wears cloth face covering when in patient room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2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Supportive care</a:t>
            </a:r>
          </a:p>
          <a:p>
            <a:pPr lvl="1"/>
            <a:r>
              <a:rPr lang="en-US" dirty="0"/>
              <a:t>Oral hydration – role of fever and dehydration</a:t>
            </a:r>
          </a:p>
          <a:p>
            <a:pPr lvl="1"/>
            <a:r>
              <a:rPr lang="en-US" dirty="0"/>
              <a:t>Respiratory hygiene </a:t>
            </a:r>
          </a:p>
          <a:p>
            <a:pPr lvl="1"/>
            <a:r>
              <a:rPr lang="en-US" dirty="0"/>
              <a:t>Albuterol and </a:t>
            </a:r>
            <a:r>
              <a:rPr lang="en-US" dirty="0" err="1"/>
              <a:t>atrovent</a:t>
            </a:r>
            <a:r>
              <a:rPr lang="en-US" dirty="0"/>
              <a:t> inhalers (</a:t>
            </a:r>
            <a:r>
              <a:rPr lang="en-US" dirty="0" err="1"/>
              <a:t>combivent</a:t>
            </a:r>
            <a:r>
              <a:rPr lang="en-US" dirty="0"/>
              <a:t>) with a spacer especially for older adults</a:t>
            </a:r>
          </a:p>
          <a:p>
            <a:pPr lvl="1"/>
            <a:r>
              <a:rPr lang="en-US" dirty="0"/>
              <a:t>Is acetaminophen preferred over ibuprofen? </a:t>
            </a:r>
            <a:r>
              <a:rPr lang="en-US" dirty="0"/>
              <a:t> </a:t>
            </a:r>
            <a:r>
              <a:rPr lang="en-US" dirty="0" smtClean="0"/>
              <a:t>See </a:t>
            </a:r>
            <a:r>
              <a:rPr lang="en-US" dirty="0" smtClean="0"/>
              <a:t>Summary </a:t>
            </a:r>
            <a:r>
              <a:rPr lang="en-US" dirty="0"/>
              <a:t>Article:  https://www.npr.org/sections/health-shots/2020/03/18/818026613/advice-from-france-to-avoid-ibuprofen-for-covid-19-leaves-experts-baffled</a:t>
            </a:r>
          </a:p>
          <a:p>
            <a:r>
              <a:rPr lang="en-US" dirty="0"/>
              <a:t>Treatment </a:t>
            </a:r>
          </a:p>
          <a:p>
            <a:pPr lvl="1"/>
            <a:r>
              <a:rPr lang="en-US" dirty="0" err="1"/>
              <a:t>Hydroxychloroquine</a:t>
            </a:r>
            <a:r>
              <a:rPr lang="en-US" dirty="0"/>
              <a:t> (</a:t>
            </a:r>
            <a:r>
              <a:rPr lang="en-US" dirty="0" err="1"/>
              <a:t>Plaquenil</a:t>
            </a:r>
            <a:r>
              <a:rPr lang="en-US" dirty="0"/>
              <a:t>) 400 mg BID day 1; 200 BID day 2-4; then D/C (U of W)</a:t>
            </a:r>
          </a:p>
          <a:p>
            <a:pPr lvl="1"/>
            <a:r>
              <a:rPr lang="en-US" dirty="0" smtClean="0"/>
              <a:t>Zithromax- U of Washington did not recommend combination </a:t>
            </a:r>
            <a:endParaRPr lang="en-US" dirty="0"/>
          </a:p>
          <a:p>
            <a:pPr lvl="1"/>
            <a:r>
              <a:rPr lang="en-US" dirty="0"/>
              <a:t>Other treatment regimens (ICU meds)</a:t>
            </a:r>
          </a:p>
          <a:p>
            <a:pPr lvl="1"/>
            <a:r>
              <a:rPr lang="en-US" dirty="0"/>
              <a:t>Not recommended- antibiotics, HIV antivirals, interferon, corticosteroids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1118</Words>
  <Application>Microsoft Office PowerPoint</Application>
  <PresentationFormat>Widescreen</PresentationFormat>
  <Paragraphs>131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Clinical Care of the COVID+ Patient</vt:lpstr>
      <vt:lpstr>Etiology</vt:lpstr>
      <vt:lpstr>Mortality Rates</vt:lpstr>
      <vt:lpstr>Course of Illness</vt:lpstr>
      <vt:lpstr>Considerations for care in SNF, ALF, hospice units </vt:lpstr>
      <vt:lpstr>Considerations for care in SNF, ALF, hospice units </vt:lpstr>
      <vt:lpstr>Considerations for Home Care of COVID+ Patients</vt:lpstr>
      <vt:lpstr>Considerations for Home Care of COVID+ Patients</vt:lpstr>
      <vt:lpstr>Treatment</vt:lpstr>
      <vt:lpstr>Emergency Warning Signs</vt:lpstr>
      <vt:lpstr>Other Considerations</vt:lpstr>
      <vt:lpstr>When to End Isolation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Care of the COVID+ Patient</dc:title>
  <dc:creator>Carolyn Flietstra</dc:creator>
  <cp:lastModifiedBy>Carolyn Flietstra</cp:lastModifiedBy>
  <cp:revision>30</cp:revision>
  <cp:lastPrinted>2020-04-08T18:20:54Z</cp:lastPrinted>
  <dcterms:created xsi:type="dcterms:W3CDTF">2020-04-06T20:59:05Z</dcterms:created>
  <dcterms:modified xsi:type="dcterms:W3CDTF">2020-04-08T19:55:05Z</dcterms:modified>
</cp:coreProperties>
</file>